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e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4" r:id="rId2"/>
    <p:sldId id="286" r:id="rId3"/>
    <p:sldId id="307" r:id="rId4"/>
    <p:sldId id="287" r:id="rId5"/>
    <p:sldId id="265" r:id="rId6"/>
    <p:sldId id="277" r:id="rId7"/>
    <p:sldId id="288" r:id="rId8"/>
    <p:sldId id="303" r:id="rId9"/>
    <p:sldId id="302" r:id="rId10"/>
    <p:sldId id="290" r:id="rId11"/>
    <p:sldId id="306" r:id="rId12"/>
    <p:sldId id="29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EEE"/>
    <a:srgbClr val="E24A33"/>
    <a:srgbClr val="E5E5E5"/>
    <a:srgbClr val="2783BA"/>
    <a:srgbClr val="9A90D6"/>
    <a:srgbClr val="727272"/>
    <a:srgbClr val="FCBE55"/>
    <a:srgbClr val="0EFA03"/>
    <a:srgbClr val="4D994E"/>
    <a:srgbClr val="BECD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849" autoAdjust="0"/>
    <p:restoredTop sz="94084" autoAdjust="0"/>
  </p:normalViewPr>
  <p:slideViewPr>
    <p:cSldViewPr snapToGrid="0">
      <p:cViewPr varScale="1">
        <p:scale>
          <a:sx n="58" d="100"/>
          <a:sy n="58" d="100"/>
        </p:scale>
        <p:origin x="363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2.jpeg>
</file>

<file path=ppt/media/image3.png>
</file>

<file path=ppt/media/image4.png>
</file>

<file path=ppt/media/image5.tiff>
</file>

<file path=ppt/media/image6.jpeg>
</file>

<file path=ppt/media/image7.jpe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461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655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281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916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996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279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871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476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348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6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215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473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1"/>
            <a:ext cx="1936836" cy="1806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7" t="27963" r="127" b="36363"/>
          <a:stretch/>
        </p:blipFill>
        <p:spPr>
          <a:xfrm>
            <a:off x="-388143" y="2191265"/>
            <a:ext cx="12934178" cy="3056239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4028301" y="1392194"/>
            <a:ext cx="3803734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Team Aerosol Delta</a:t>
            </a:r>
            <a:endParaRPr lang="en-US" sz="35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2306590" y="5593491"/>
            <a:ext cx="823270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/>
              <a:t>Kimberly Casey, </a:t>
            </a:r>
            <a:r>
              <a:rPr lang="en-US" sz="2500" b="1" dirty="0" err="1"/>
              <a:t>Karanjeet</a:t>
            </a:r>
            <a:r>
              <a:rPr lang="en-US" sz="2500" b="1" dirty="0"/>
              <a:t> Singh, </a:t>
            </a:r>
            <a:r>
              <a:rPr lang="en-US" sz="2500" b="1" dirty="0" err="1"/>
              <a:t>Nithin</a:t>
            </a:r>
            <a:r>
              <a:rPr lang="en-US" sz="2500" b="1" dirty="0"/>
              <a:t> Krishna, Nick </a:t>
            </a:r>
            <a:r>
              <a:rPr lang="en-US" sz="2500" b="1" dirty="0" smtClean="0"/>
              <a:t>Thorne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860695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234134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Highlights   </a:t>
            </a:r>
            <a:endParaRPr lang="en-US" sz="35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3" b="52291"/>
          <a:stretch/>
        </p:blipFill>
        <p:spPr>
          <a:xfrm>
            <a:off x="3896496" y="1907421"/>
            <a:ext cx="8213125" cy="42797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53950" y="1430367"/>
            <a:ext cx="525073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 smtClean="0"/>
              <a:t>Difference maps </a:t>
            </a:r>
            <a:r>
              <a:rPr lang="en-US" sz="2500" dirty="0"/>
              <a:t>(</a:t>
            </a:r>
            <a:r>
              <a:rPr lang="en-US" sz="2500" dirty="0" smtClean="0"/>
              <a:t>observed - modeled)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28" t="7524" r="8764" b="4842"/>
          <a:stretch/>
        </p:blipFill>
        <p:spPr>
          <a:xfrm>
            <a:off x="221478" y="3138616"/>
            <a:ext cx="5545008" cy="23875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27223" y="2866768"/>
            <a:ext cx="416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Seasonal difference – Caucasus Mountains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408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289874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Future goals:   </a:t>
            </a:r>
            <a:endParaRPr lang="en-US" sz="35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75430" y="2076271"/>
            <a:ext cx="1037745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500" dirty="0" smtClean="0"/>
              <a:t>Further explore first look at aerosol data (metadata filtering, regional biases)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r>
              <a:rPr lang="en-US" sz="2500" dirty="0" smtClean="0"/>
              <a:t>Refine scripts – including native format output (</a:t>
            </a:r>
            <a:r>
              <a:rPr lang="en-US" sz="2500" dirty="0" err="1" smtClean="0"/>
              <a:t>netCDF</a:t>
            </a:r>
            <a:r>
              <a:rPr lang="en-US" sz="2500" dirty="0" smtClean="0"/>
              <a:t>, HDF) in addition to .csv output, for further analysis optimizing processing for XSEDE systems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r>
              <a:rPr lang="en-US" sz="2500" dirty="0" smtClean="0"/>
              <a:t>Process surface reflectance / albedo data 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r>
              <a:rPr lang="en-US" sz="2500" dirty="0" smtClean="0"/>
              <a:t>Full aerosol, ice albedo data analysis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r>
              <a:rPr lang="en-US" sz="2500" dirty="0" smtClean="0"/>
              <a:t>Potentially collaborate with other Hackathon project scientists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2371848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57166" y="863178"/>
            <a:ext cx="416646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Comments to XSEDE  </a:t>
            </a:r>
            <a:endParaRPr lang="en-US" sz="35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769765" y="1639327"/>
            <a:ext cx="10565499" cy="5186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 smtClean="0"/>
              <a:t>What is a typical job size from your project?</a:t>
            </a:r>
          </a:p>
          <a:p>
            <a:r>
              <a:rPr lang="en-US" sz="2200" dirty="0" smtClean="0"/>
              <a:t>    ~175 processors, ½ wall clock time, with I/O per processor more realistic constraint than </a:t>
            </a:r>
          </a:p>
          <a:p>
            <a:r>
              <a:rPr lang="en-US" sz="2200" dirty="0"/>
              <a:t> </a:t>
            </a:r>
            <a:r>
              <a:rPr lang="en-US" sz="2200" dirty="0" smtClean="0"/>
              <a:t>     memory.</a:t>
            </a:r>
          </a:p>
          <a:p>
            <a:endParaRPr lang="en-US" sz="1500" dirty="0"/>
          </a:p>
          <a:p>
            <a:r>
              <a:rPr lang="en-US" sz="2200" i="1" dirty="0" smtClean="0"/>
              <a:t>What software was used to complete your task?</a:t>
            </a:r>
          </a:p>
          <a:p>
            <a:r>
              <a:rPr lang="en-US" sz="2200" dirty="0" smtClean="0"/>
              <a:t>    Software used included a combination of python, job launcher scripts, and supporting   </a:t>
            </a:r>
          </a:p>
          <a:p>
            <a:r>
              <a:rPr lang="en-US" sz="2200" dirty="0"/>
              <a:t> </a:t>
            </a:r>
            <a:r>
              <a:rPr lang="en-US" sz="2200" dirty="0" smtClean="0"/>
              <a:t>   libraries for HDF5, </a:t>
            </a:r>
            <a:r>
              <a:rPr lang="en-US" sz="2200" dirty="0" err="1" smtClean="0"/>
              <a:t>netCDF</a:t>
            </a:r>
            <a:r>
              <a:rPr lang="en-US" sz="2200" dirty="0" smtClean="0"/>
              <a:t>, and in future HDF(4). </a:t>
            </a:r>
          </a:p>
          <a:p>
            <a:endParaRPr lang="en-US" sz="1500" dirty="0"/>
          </a:p>
          <a:p>
            <a:r>
              <a:rPr lang="en-US" sz="2200" i="1" dirty="0" smtClean="0"/>
              <a:t>What XSEDE </a:t>
            </a:r>
            <a:r>
              <a:rPr lang="en-US" sz="2200" i="1" dirty="0"/>
              <a:t>digital services </a:t>
            </a:r>
            <a:r>
              <a:rPr lang="en-US" sz="2200" i="1" dirty="0" smtClean="0"/>
              <a:t>were used to </a:t>
            </a:r>
            <a:r>
              <a:rPr lang="en-US" sz="2200" i="1" dirty="0"/>
              <a:t>support </a:t>
            </a:r>
            <a:r>
              <a:rPr lang="en-US" sz="2200" i="1" dirty="0" smtClean="0"/>
              <a:t>your research?</a:t>
            </a:r>
          </a:p>
          <a:p>
            <a:r>
              <a:rPr lang="en-US" sz="2200" dirty="0" smtClean="0"/>
              <a:t>     XSEDE digital services included, data transfers from Earth science data repository centers </a:t>
            </a:r>
          </a:p>
          <a:p>
            <a:r>
              <a:rPr lang="en-US" sz="2200" dirty="0"/>
              <a:t> </a:t>
            </a:r>
            <a:r>
              <a:rPr lang="en-US" sz="2200" dirty="0" smtClean="0"/>
              <a:t>    to XSEDE systems, </a:t>
            </a:r>
            <a:r>
              <a:rPr lang="en-US" sz="2200" dirty="0"/>
              <a:t>Globus Online, </a:t>
            </a:r>
            <a:r>
              <a:rPr lang="en-US" sz="2200" dirty="0" smtClean="0"/>
              <a:t>XSEDE </a:t>
            </a:r>
            <a:r>
              <a:rPr lang="en-US" sz="2200" dirty="0"/>
              <a:t>Visualization </a:t>
            </a:r>
            <a:r>
              <a:rPr lang="en-US" sz="2200" dirty="0" smtClean="0"/>
              <a:t>systems (i.e. </a:t>
            </a:r>
            <a:r>
              <a:rPr lang="en-US" sz="2200" dirty="0" err="1" smtClean="0"/>
              <a:t>VisIT</a:t>
            </a:r>
            <a:r>
              <a:rPr lang="en-US" sz="2200" dirty="0" smtClean="0"/>
              <a:t>), </a:t>
            </a:r>
            <a:r>
              <a:rPr lang="en-US" sz="2200" dirty="0"/>
              <a:t> </a:t>
            </a:r>
            <a:r>
              <a:rPr lang="en-US" sz="2200" dirty="0" smtClean="0"/>
              <a:t>XSEDE </a:t>
            </a:r>
            <a:r>
              <a:rPr lang="en-US" sz="2200" dirty="0"/>
              <a:t>Data </a:t>
            </a:r>
            <a:endParaRPr lang="en-US" sz="2200" dirty="0" smtClean="0"/>
          </a:p>
          <a:p>
            <a:r>
              <a:rPr lang="en-US" sz="2200" dirty="0"/>
              <a:t> </a:t>
            </a:r>
            <a:r>
              <a:rPr lang="en-US" sz="2200" dirty="0" smtClean="0"/>
              <a:t>    Analytics systems (i.e. Wrangler for future use).</a:t>
            </a:r>
          </a:p>
          <a:p>
            <a:pPr lvl="1" fontAlgn="base"/>
            <a:endParaRPr lang="en-US" sz="1500" dirty="0"/>
          </a:p>
          <a:p>
            <a:r>
              <a:rPr lang="en-US" sz="2200" i="1" dirty="0"/>
              <a:t>Has XSEDE documentation been helpful</a:t>
            </a:r>
            <a:r>
              <a:rPr lang="en-US" sz="2200" i="1" dirty="0" smtClean="0"/>
              <a:t>?</a:t>
            </a:r>
          </a:p>
          <a:p>
            <a:r>
              <a:rPr lang="en-US" sz="2200" dirty="0"/>
              <a:t> </a:t>
            </a:r>
            <a:r>
              <a:rPr lang="en-US" sz="2200" dirty="0" smtClean="0"/>
              <a:t>     Yes, general XSEDE documentation, tutorials and TACC documentation were used.  </a:t>
            </a:r>
          </a:p>
          <a:p>
            <a:r>
              <a:rPr lang="en-US" sz="2200" dirty="0"/>
              <a:t> </a:t>
            </a:r>
            <a:r>
              <a:rPr lang="en-US" sz="2200" dirty="0" smtClean="0"/>
              <a:t>     Documentation and tutorials could be expanded. 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577198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344741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Science Objective</a:t>
            </a:r>
            <a:endParaRPr lang="en-US" sz="35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882280" y="2070039"/>
            <a:ext cx="10497215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quantify </a:t>
            </a:r>
            <a:r>
              <a:rPr lang="en-US" sz="3500" dirty="0"/>
              <a:t>anthropogenic and natural aerosols over Earth’s ice sheets and glaciers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5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map </a:t>
            </a:r>
            <a:r>
              <a:rPr lang="en-US" sz="3500" dirty="0"/>
              <a:t>patterns and changes </a:t>
            </a:r>
            <a:r>
              <a:rPr lang="en-US" sz="3500" dirty="0" smtClean="0"/>
              <a:t>from 2000 – present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5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investigate land ice surface reflectance / albedo changes in relation to aerosol patterns.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277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6" r="2262"/>
          <a:stretch/>
        </p:blipFill>
        <p:spPr>
          <a:xfrm>
            <a:off x="2708584" y="486089"/>
            <a:ext cx="5633250" cy="27565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9319" y="1342063"/>
            <a:ext cx="1999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Land ice mask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1906" y="617880"/>
            <a:ext cx="1584493" cy="247083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75414" y="195282"/>
            <a:ext cx="2650084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/>
              <a:t>Data Sources: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603" y="3621566"/>
            <a:ext cx="5486493" cy="302460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86603" y="3159901"/>
            <a:ext cx="2302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Aerosols (model)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6758449" y="3220509"/>
            <a:ext cx="31104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Aerosols (observation)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61" r="8607"/>
          <a:stretch/>
        </p:blipFill>
        <p:spPr>
          <a:xfrm>
            <a:off x="5973096" y="3556820"/>
            <a:ext cx="6194175" cy="308935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9401906" y="157492"/>
            <a:ext cx="1471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Ice albedo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91168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488095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Computational Challenge</a:t>
            </a:r>
            <a:endParaRPr lang="en-US" sz="35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333711" y="2346628"/>
            <a:ext cx="9985490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Ingest multiple large Earth system data sets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Use high performance computing to efficiently reduce data sets, </a:t>
            </a:r>
          </a:p>
          <a:p>
            <a:r>
              <a:rPr lang="en-US" sz="2800" dirty="0" smtClean="0"/>
              <a:t>      perform computations on selected variables, output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Visualize resulting data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16434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93034" y="1333410"/>
            <a:ext cx="5214936" cy="43704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b="1" dirty="0" smtClean="0"/>
              <a:t>13 Land ice regions by (Buffer Zone, Strict Land Ice Mask Zone)</a:t>
            </a:r>
          </a:p>
          <a:p>
            <a:pPr marL="342900" indent="-342900">
              <a:buAutoNum type="arabicPeriod"/>
            </a:pPr>
            <a:r>
              <a:rPr lang="en-US" dirty="0" smtClean="0"/>
              <a:t>Alaska / Canadian Rockies 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 smtClean="0"/>
              <a:t>Arctic (Eastern) Canada </a:t>
            </a:r>
          </a:p>
          <a:p>
            <a:pPr marL="342900" indent="-342900">
              <a:buAutoNum type="arabicPeriod" startAt="3"/>
            </a:pPr>
            <a:r>
              <a:rPr lang="en-US" dirty="0" smtClean="0"/>
              <a:t>Greenland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Iceland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Arctic 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Scandinavia 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European Alps 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Caucasus / Middle East </a:t>
            </a:r>
          </a:p>
          <a:p>
            <a:pPr marL="342900" indent="-342900">
              <a:buAutoNum type="arabicPeriod" startAt="3"/>
            </a:pPr>
            <a:r>
              <a:rPr lang="en-US" dirty="0" smtClean="0"/>
              <a:t>Himalaya</a:t>
            </a:r>
          </a:p>
          <a:p>
            <a:pPr marL="342900" indent="-342900">
              <a:buAutoNum type="arabicPeriod" startAt="3"/>
            </a:pPr>
            <a:r>
              <a:rPr lang="en-US" dirty="0"/>
              <a:t> </a:t>
            </a:r>
            <a:r>
              <a:rPr lang="en-US" dirty="0" smtClean="0"/>
              <a:t>Africa 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 South America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New Zealand </a:t>
            </a:r>
          </a:p>
          <a:p>
            <a:pPr marL="342900" indent="-342900">
              <a:buAutoNum type="arabicPeriod" startAt="3"/>
            </a:pPr>
            <a:r>
              <a:rPr lang="en-US" dirty="0" smtClean="0"/>
              <a:t>Antarctica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18751" y="703880"/>
            <a:ext cx="1855636" cy="4308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200" b="1" dirty="0" smtClean="0"/>
              <a:t>19 RGI regions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911243" y="1293124"/>
            <a:ext cx="392907" cy="2665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181851" y="169898"/>
            <a:ext cx="4791074" cy="34778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b="1" dirty="0" smtClean="0"/>
              <a:t>Monthly data sets:    </a:t>
            </a:r>
          </a:p>
          <a:p>
            <a:r>
              <a:rPr lang="en-US" sz="2200" dirty="0" smtClean="0"/>
              <a:t>- observed AOT aerosols (dust, smoke, total)</a:t>
            </a:r>
          </a:p>
          <a:p>
            <a:r>
              <a:rPr lang="en-US" sz="2200" dirty="0" smtClean="0"/>
              <a:t>- modeled AOT aerosols (dust, black carbon, organic carbon, sulfates, sea salt, total)</a:t>
            </a:r>
          </a:p>
          <a:p>
            <a:endParaRPr lang="en-US" sz="2200" dirty="0" smtClean="0"/>
          </a:p>
          <a:p>
            <a:r>
              <a:rPr lang="en-US" sz="2200" dirty="0" smtClean="0"/>
              <a:t>- Modeled surface mass concentration (dust, black carbon, organic carbon, sulfates, sea salt, (sum for total))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39757" y="4665108"/>
            <a:ext cx="4168642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200" b="1" dirty="0" smtClean="0"/>
              <a:t>Temporal patterns:</a:t>
            </a:r>
            <a:endParaRPr lang="en-US" sz="2200" b="1" dirty="0"/>
          </a:p>
          <a:p>
            <a:r>
              <a:rPr lang="en-US" sz="2200" dirty="0" smtClean="0"/>
              <a:t>- aerosols observed (by type)</a:t>
            </a:r>
          </a:p>
          <a:p>
            <a:r>
              <a:rPr lang="en-US" sz="2200" dirty="0" smtClean="0"/>
              <a:t>- aerosols modeled (by type, mass)</a:t>
            </a:r>
            <a:endParaRPr lang="en-US" sz="2200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6607969" y="699849"/>
            <a:ext cx="444103" cy="5074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9511912" y="3781243"/>
            <a:ext cx="18950" cy="7972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73976" y="145851"/>
            <a:ext cx="365305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 smtClean="0"/>
              <a:t>Aerosol Process Flow:</a:t>
            </a:r>
            <a:endParaRPr lang="en-US" sz="30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9615482" y="3655200"/>
            <a:ext cx="22729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Elastic search</a:t>
            </a:r>
          </a:p>
          <a:p>
            <a:r>
              <a:rPr lang="en-US" dirty="0" smtClean="0"/>
              <a:t>By Buffer Zone</a:t>
            </a:r>
          </a:p>
          <a:p>
            <a:r>
              <a:rPr lang="en-US" dirty="0" smtClean="0"/>
              <a:t>By Strict Land Ice Area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483247" y="5894938"/>
            <a:ext cx="4057329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200" b="1" dirty="0" smtClean="0"/>
              <a:t>Difference mapping:</a:t>
            </a:r>
            <a:endParaRPr lang="en-US" sz="2200" b="1" dirty="0"/>
          </a:p>
          <a:p>
            <a:r>
              <a:rPr lang="en-US" sz="2200" dirty="0" smtClean="0"/>
              <a:t>Observations – Model/Reanalysis 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534976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03075" y="245291"/>
            <a:ext cx="9348119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Data ingestion from a variety of formats 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627665" y="3038692"/>
            <a:ext cx="10787749" cy="2913562"/>
            <a:chOff x="648930" y="1380013"/>
            <a:chExt cx="10787749" cy="291356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0199"/>
            <a:stretch/>
          </p:blipFill>
          <p:spPr>
            <a:xfrm>
              <a:off x="648930" y="1380013"/>
              <a:ext cx="10787749" cy="2913562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739663" y="1786405"/>
              <a:ext cx="222108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Black Carbon AOT</a:t>
              </a:r>
              <a:endParaRPr lang="en-US" sz="20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979878" y="1774683"/>
              <a:ext cx="222108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 </a:t>
              </a:r>
              <a:r>
                <a:rPr lang="en-US" sz="2000" dirty="0" smtClean="0"/>
                <a:t>              Dust AOT</a:t>
              </a:r>
              <a:endParaRPr lang="en-US" sz="2000" dirty="0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36" t="17550" r="5483" b="23006"/>
          <a:stretch/>
        </p:blipFill>
        <p:spPr>
          <a:xfrm>
            <a:off x="4646511" y="869650"/>
            <a:ext cx="4175775" cy="216904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795367" y="583598"/>
            <a:ext cx="7157736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Land ice / Aerosol Regions of Interest    and  Strict Land Ice Mask</a:t>
            </a:r>
            <a:endParaRPr lang="en-US" sz="20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0" t="20630" r="7482" b="24465"/>
          <a:stretch/>
        </p:blipFill>
        <p:spPr>
          <a:xfrm>
            <a:off x="627665" y="1019714"/>
            <a:ext cx="3965944" cy="198297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0" t="20630" r="7482" b="24465"/>
          <a:stretch/>
        </p:blipFill>
        <p:spPr>
          <a:xfrm>
            <a:off x="8717692" y="983708"/>
            <a:ext cx="3474308" cy="1737154"/>
          </a:xfrm>
          <a:prstGeom prst="rect">
            <a:avLst/>
          </a:prstGeom>
        </p:spPr>
      </p:pic>
      <p:sp>
        <p:nvSpPr>
          <p:cNvPr id="14" name="Oval 13"/>
          <p:cNvSpPr/>
          <p:nvPr/>
        </p:nvSpPr>
        <p:spPr>
          <a:xfrm>
            <a:off x="10069154" y="1040071"/>
            <a:ext cx="162241" cy="134451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949700" y="1044187"/>
            <a:ext cx="162241" cy="134451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9996130" y="1119447"/>
            <a:ext cx="97196" cy="129544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881829" y="1068647"/>
            <a:ext cx="179747" cy="50800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0091379" y="1071822"/>
            <a:ext cx="179747" cy="47625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0064751" y="1113096"/>
            <a:ext cx="120650" cy="88269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0004426" y="1135321"/>
            <a:ext cx="120650" cy="88269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0271126" y="2483918"/>
            <a:ext cx="381428" cy="163254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0091380" y="2565400"/>
            <a:ext cx="1861724" cy="109332"/>
          </a:xfrm>
          <a:prstGeom prst="rect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8790830" y="2616100"/>
            <a:ext cx="1861724" cy="45719"/>
          </a:xfrm>
          <a:prstGeom prst="rect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1090275" y="2439468"/>
            <a:ext cx="888999" cy="163254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9028061" y="2505577"/>
            <a:ext cx="888999" cy="163254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 rot="19479935">
            <a:off x="9731834" y="2492585"/>
            <a:ext cx="185226" cy="45719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9794491" y="2461709"/>
            <a:ext cx="120650" cy="88269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 flipV="1">
            <a:off x="10562680" y="2480672"/>
            <a:ext cx="470445" cy="120780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10908484" y="2452793"/>
            <a:ext cx="277670" cy="134863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10154967" y="2523231"/>
            <a:ext cx="174624" cy="99192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9939690" y="2539957"/>
            <a:ext cx="174624" cy="99192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1801474" y="2609850"/>
            <a:ext cx="323079" cy="45719"/>
          </a:xfrm>
          <a:prstGeom prst="rect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910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400372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What was achieved?</a:t>
            </a:r>
            <a:endParaRPr lang="en-US" sz="35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882280" y="2070039"/>
            <a:ext cx="10497215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quantify </a:t>
            </a:r>
            <a:r>
              <a:rPr lang="en-US" sz="3500" dirty="0"/>
              <a:t>anthropogenic and natural aerosols over Earth’s ice sheets and glaciers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5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map </a:t>
            </a:r>
            <a:r>
              <a:rPr lang="en-US" sz="3500" dirty="0"/>
              <a:t>patterns and changes </a:t>
            </a:r>
            <a:r>
              <a:rPr lang="en-US" sz="3500" dirty="0" smtClean="0"/>
              <a:t>from 2000 – present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5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investigate land ice surface reflectance / albedo changes in relation to aerosol patterns.</a:t>
            </a:r>
            <a:endParaRPr lang="en-US" dirty="0"/>
          </a:p>
        </p:txBody>
      </p:sp>
      <p:sp>
        <p:nvSpPr>
          <p:cNvPr id="3" name="5-Point Star 2"/>
          <p:cNvSpPr/>
          <p:nvPr/>
        </p:nvSpPr>
        <p:spPr>
          <a:xfrm>
            <a:off x="575758" y="2041597"/>
            <a:ext cx="651621" cy="683740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5-Point Star 5"/>
          <p:cNvSpPr/>
          <p:nvPr/>
        </p:nvSpPr>
        <p:spPr>
          <a:xfrm>
            <a:off x="556469" y="3659467"/>
            <a:ext cx="651621" cy="683740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025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711" y="1867909"/>
            <a:ext cx="8686349" cy="488607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234134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Highlights   </a:t>
            </a:r>
            <a:endParaRPr lang="en-US" sz="3500" b="1" dirty="0"/>
          </a:p>
        </p:txBody>
      </p:sp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30"/>
          <a:stretch/>
        </p:blipFill>
        <p:spPr>
          <a:xfrm>
            <a:off x="74143" y="1812323"/>
            <a:ext cx="8369642" cy="4941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117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822" y="1343409"/>
            <a:ext cx="10058400" cy="565785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234134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Highlights   </a:t>
            </a:r>
            <a:endParaRPr lang="en-US" sz="3500" b="1" dirty="0"/>
          </a:p>
        </p:txBody>
      </p:sp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99794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3802</TotalTime>
  <Words>539</Words>
  <Application>Microsoft Office PowerPoint</Application>
  <PresentationFormat>Widescreen</PresentationFormat>
  <Paragraphs>91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Casey, Kimberly Ann. (GSFC-615.0)[UNIV OF MARYLAND]</dc:creator>
  <cp:lastModifiedBy>Kimberly Casey</cp:lastModifiedBy>
  <cp:revision>106</cp:revision>
  <dcterms:created xsi:type="dcterms:W3CDTF">2016-07-07T20:17:47Z</dcterms:created>
  <dcterms:modified xsi:type="dcterms:W3CDTF">2016-07-19T20:37:33Z</dcterms:modified>
</cp:coreProperties>
</file>

<file path=docProps/thumbnail.jpeg>
</file>